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4F547-0F28-484E-AAB2-B0AD04AB0F9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3C90-E9B3-4CE7-B9CC-90FD6819DC65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568952" cy="1470025"/>
          </a:xfrm>
        </p:spPr>
        <p:txBody>
          <a:bodyPr/>
          <a:lstStyle/>
          <a:p>
            <a:pPr algn="ctr"/>
            <a:r>
              <a:rPr lang="ro-RO" b="1" dirty="0" smtClean="0"/>
              <a:t>LECTURIADA 2016</a:t>
            </a:r>
            <a:br>
              <a:rPr lang="ro-RO" b="1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3600" b="1" dirty="0" smtClean="0"/>
              <a:t>Povești cu vâlve, lupari, spiriduși și alte asemenea făpturi</a:t>
            </a:r>
            <a:br>
              <a:rPr lang="ro-RO" sz="3600" b="1" dirty="0" smtClean="0"/>
            </a:br>
            <a:r>
              <a:rPr lang="ro-RO" sz="3600" b="1" dirty="0" smtClean="0"/>
              <a:t/>
            </a:r>
            <a:br>
              <a:rPr lang="ro-RO" sz="3600" b="1" dirty="0" smtClean="0"/>
            </a:br>
            <a:r>
              <a:rPr lang="ro-RO" sz="3200" b="1" i="1" dirty="0" smtClean="0"/>
              <a:t>Cluj – Napoca, 1-5 septembrie 2016</a:t>
            </a:r>
            <a:endParaRPr lang="en-US" sz="3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117180" cy="861420"/>
          </a:xfrm>
        </p:spPr>
        <p:txBody>
          <a:bodyPr/>
          <a:lstStyle/>
          <a:p>
            <a:pPr algn="ctr"/>
            <a:r>
              <a:rPr lang="ro-RO" b="1" dirty="0" smtClean="0"/>
              <a:t>Concurs Național aflat în CAEN al MENCȘ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6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AVANTAJE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725143" cy="4376266"/>
          </a:xfrm>
        </p:spPr>
        <p:txBody>
          <a:bodyPr/>
          <a:lstStyle/>
          <a:p>
            <a:pPr algn="just"/>
            <a:r>
              <a:rPr lang="ro-RO" dirty="0"/>
              <a:t>2</a:t>
            </a:r>
            <a:r>
              <a:rPr lang="ro-RO" b="1" dirty="0" smtClean="0"/>
              <a:t>. La finalul școlii de vară, fiecare copil a scris câte o poveste pe care și-a ilustrat-o. Poveștile vor fi publicate într-un volum cu ISBN.</a:t>
            </a:r>
            <a:endParaRPr lang="en-US" b="1" dirty="0"/>
          </a:p>
        </p:txBody>
      </p:sp>
      <p:pic>
        <p:nvPicPr>
          <p:cNvPr id="5" name="Picture 4" descr="E:\doc cami\Lecturiada\poze cluj\anyia\2016-09\DSC00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24847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5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AVANTAJE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725143" cy="4376266"/>
          </a:xfrm>
        </p:spPr>
        <p:txBody>
          <a:bodyPr/>
          <a:lstStyle/>
          <a:p>
            <a:pPr algn="just"/>
            <a:r>
              <a:rPr lang="ro-RO" dirty="0" smtClean="0"/>
              <a:t>3</a:t>
            </a:r>
            <a:r>
              <a:rPr lang="ro-RO" b="1" dirty="0" smtClean="0"/>
              <a:t>. Pentru calificarea la faza națională, premiul a constat tocmai în această școală de învățătură, la care ucenici au fost nu doar elevii, ci și profesorii lor, care au primit o adeverință din partea ANPRO ce atestă 40 de ore de formare în cadrul programului național </a:t>
            </a:r>
            <a:r>
              <a:rPr lang="ro-RO" b="1" i="1" dirty="0" smtClean="0"/>
              <a:t>Cercuri de lectură.</a:t>
            </a:r>
            <a:endParaRPr lang="en-US" b="1" dirty="0"/>
          </a:p>
        </p:txBody>
      </p:sp>
      <p:pic>
        <p:nvPicPr>
          <p:cNvPr id="6" name="Picture 5" descr="E:\doc cami\Lecturiada\poze cluj\Lecturiada 2016-ziua 5-5sept\DSCN13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0034" y="2204864"/>
            <a:ext cx="3744417" cy="302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3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Cine se poate înscrie la LECTURIADA 2017?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973567"/>
          </a:xfrm>
        </p:spPr>
        <p:txBody>
          <a:bodyPr/>
          <a:lstStyle/>
          <a:p>
            <a:pPr algn="just"/>
            <a:r>
              <a:rPr lang="ro-RO" b="1" dirty="0" smtClean="0"/>
              <a:t>Orice profesor care conduce un cerc de lectură în școala în care predă.</a:t>
            </a:r>
            <a:endParaRPr lang="en-US" b="1" dirty="0"/>
          </a:p>
        </p:txBody>
      </p:sp>
      <p:pic>
        <p:nvPicPr>
          <p:cNvPr id="8194" name="Picture 2" descr="https://scontent.ftsr1-1.fna.fbcdn.net/v/t1.0-9/14192022_10153998989527476_3018297070171595575_n.jpg?oh=aa036c172a670961e5788fde4ad0bed4&amp;oe=584D44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06942"/>
            <a:ext cx="4855394" cy="36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Mai multe informații: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7361"/>
            <a:ext cx="8496943" cy="973567"/>
          </a:xfrm>
        </p:spPr>
        <p:txBody>
          <a:bodyPr>
            <a:normAutofit/>
          </a:bodyPr>
          <a:lstStyle/>
          <a:p>
            <a:pPr algn="just"/>
            <a:r>
              <a:rPr lang="ro-RO" sz="2400" b="1" dirty="0"/>
              <a:t>http://www.anpro.ro/2016/08/lecturiada-elevilor-2016/</a:t>
            </a:r>
            <a:endParaRPr lang="en-US" sz="2400" b="1" dirty="0"/>
          </a:p>
        </p:txBody>
      </p:sp>
      <p:pic>
        <p:nvPicPr>
          <p:cNvPr id="6" name="Picture 5" descr="http://www.anpro.ro/wp-content/uploads/2016/08/afisLecturiad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220432" cy="3771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1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280919" cy="924475"/>
          </a:xfrm>
        </p:spPr>
        <p:txBody>
          <a:bodyPr/>
          <a:lstStyle/>
          <a:p>
            <a:pPr algn="just"/>
            <a:r>
              <a:rPr lang="ro-RO" dirty="0" smtClean="0"/>
              <a:t>Faza națională a concursului a eliminat competiția și a fost gândită sub forma unei școli de vară: </a:t>
            </a:r>
            <a:r>
              <a:rPr lang="ro-RO" b="1" dirty="0" smtClean="0">
                <a:solidFill>
                  <a:srgbClr val="C00000"/>
                </a:solidFill>
              </a:rPr>
              <a:t>ȘOLOMANȚA - Școala solomonarilor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4848539" cy="36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Maniera</a:t>
            </a:r>
            <a:r>
              <a:rPr lang="en-US" b="1" dirty="0" smtClean="0"/>
              <a:t> de </a:t>
            </a:r>
            <a:r>
              <a:rPr lang="en-US" b="1" dirty="0" err="1" smtClean="0"/>
              <a:t>organizare</a:t>
            </a:r>
            <a:r>
              <a:rPr lang="en-US" b="1" dirty="0" smtClean="0"/>
              <a:t> a </a:t>
            </a:r>
            <a:r>
              <a:rPr lang="en-US" b="1" dirty="0" err="1" smtClean="0"/>
              <a:t>activit</a:t>
            </a:r>
            <a:r>
              <a:rPr lang="ro-RO" b="1" dirty="0" smtClean="0"/>
              <a:t>ăților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7704856" cy="1547243"/>
          </a:xfrm>
        </p:spPr>
        <p:txBody>
          <a:bodyPr/>
          <a:lstStyle/>
          <a:p>
            <a:pPr algn="just"/>
            <a:r>
              <a:rPr lang="ro-RO" b="1" dirty="0" smtClean="0"/>
              <a:t>1. </a:t>
            </a:r>
            <a:r>
              <a:rPr lang="ro-RO" b="1" dirty="0"/>
              <a:t>E</a:t>
            </a:r>
            <a:r>
              <a:rPr lang="ro-RO" b="1" dirty="0" smtClean="0"/>
              <a:t>xpoziții interactive de portofolii realizate de fiecare școală participantă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75353"/>
            <a:ext cx="5436750" cy="35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2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Maniera</a:t>
            </a:r>
            <a:r>
              <a:rPr lang="en-US" b="1" dirty="0" smtClean="0"/>
              <a:t> de </a:t>
            </a:r>
            <a:r>
              <a:rPr lang="en-US" b="1" dirty="0" err="1" smtClean="0"/>
              <a:t>organizare</a:t>
            </a:r>
            <a:r>
              <a:rPr lang="en-US" b="1" dirty="0" smtClean="0"/>
              <a:t> a </a:t>
            </a:r>
            <a:r>
              <a:rPr lang="en-US" b="1" dirty="0" err="1" smtClean="0"/>
              <a:t>activit</a:t>
            </a:r>
            <a:r>
              <a:rPr lang="ro-RO" b="1" dirty="0" smtClean="0"/>
              <a:t>ăților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7704856" cy="1547243"/>
          </a:xfrm>
        </p:spPr>
        <p:txBody>
          <a:bodyPr/>
          <a:lstStyle/>
          <a:p>
            <a:pPr algn="just"/>
            <a:r>
              <a:rPr lang="ro-RO" b="1" dirty="0"/>
              <a:t>2</a:t>
            </a:r>
            <a:r>
              <a:rPr lang="ro-RO" b="1" dirty="0" smtClean="0"/>
              <a:t>. Muncă de cercetare pe tematica fiecărei zile în sala de lectură a Bibliotecii Județene  </a:t>
            </a:r>
            <a:r>
              <a:rPr lang="ro-RO" b="1" i="1" dirty="0" smtClean="0"/>
              <a:t>O. Goga</a:t>
            </a:r>
            <a:r>
              <a:rPr lang="ro-RO" b="1" dirty="0" smtClean="0"/>
              <a:t>, la Muzeul de Etnografie sau la Librarium</a:t>
            </a:r>
            <a:endParaRPr lang="en-US" b="1" dirty="0"/>
          </a:p>
        </p:txBody>
      </p:sp>
      <p:pic>
        <p:nvPicPr>
          <p:cNvPr id="5" name="Picture 4" descr="E:\doc cami\Lecturiada\poze cluj\anyia\2016-09\DSC001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36504" cy="3219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Maniera</a:t>
            </a:r>
            <a:r>
              <a:rPr lang="en-US" b="1" dirty="0" smtClean="0"/>
              <a:t> de </a:t>
            </a:r>
            <a:r>
              <a:rPr lang="en-US" b="1" dirty="0" err="1" smtClean="0"/>
              <a:t>organizare</a:t>
            </a:r>
            <a:r>
              <a:rPr lang="en-US" b="1" dirty="0" smtClean="0"/>
              <a:t> a </a:t>
            </a:r>
            <a:r>
              <a:rPr lang="en-US" b="1" dirty="0" err="1" smtClean="0"/>
              <a:t>activit</a:t>
            </a:r>
            <a:r>
              <a:rPr lang="ro-RO" b="1" dirty="0" smtClean="0"/>
              <a:t>ăților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71967"/>
            <a:ext cx="3888432" cy="3240360"/>
          </a:xfrm>
        </p:spPr>
        <p:txBody>
          <a:bodyPr/>
          <a:lstStyle/>
          <a:p>
            <a:pPr algn="just"/>
            <a:r>
              <a:rPr lang="ro-RO" b="1" dirty="0" smtClean="0"/>
              <a:t>3. Ateliere de scriere de texte narative cu autoarea cărții </a:t>
            </a:r>
            <a:r>
              <a:rPr lang="ro-RO" b="1" i="1" dirty="0" smtClean="0"/>
              <a:t>O istorie secretă a Țării Vampirilor</a:t>
            </a:r>
            <a:r>
              <a:rPr lang="ro-RO" b="1" dirty="0" smtClean="0"/>
              <a:t>, Adina Popescu</a:t>
            </a:r>
            <a:endParaRPr lang="en-US" b="1" dirty="0"/>
          </a:p>
        </p:txBody>
      </p:sp>
      <p:pic>
        <p:nvPicPr>
          <p:cNvPr id="3074" name="Picture 2" descr="https://scontent.ftsr1-1.fna.fbcdn.net/v/t1.0-9/14203385_10153998988642476_3929593117737603483_n.jpg?oh=ef9dca7c9b8c1d8904c2a6806d2aaa94&amp;oe=583CA9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Maniera</a:t>
            </a:r>
            <a:r>
              <a:rPr lang="en-US" b="1" dirty="0" smtClean="0"/>
              <a:t> de </a:t>
            </a:r>
            <a:r>
              <a:rPr lang="en-US" b="1" dirty="0" err="1" smtClean="0"/>
              <a:t>organizare</a:t>
            </a:r>
            <a:r>
              <a:rPr lang="en-US" b="1" dirty="0" smtClean="0"/>
              <a:t> a </a:t>
            </a:r>
            <a:r>
              <a:rPr lang="en-US" b="1" dirty="0" err="1" smtClean="0"/>
              <a:t>activit</a:t>
            </a:r>
            <a:r>
              <a:rPr lang="ro-RO" b="1" dirty="0" smtClean="0"/>
              <a:t>ăților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692696"/>
            <a:ext cx="7992888" cy="3240360"/>
          </a:xfrm>
        </p:spPr>
        <p:txBody>
          <a:bodyPr/>
          <a:lstStyle/>
          <a:p>
            <a:pPr algn="just"/>
            <a:r>
              <a:rPr lang="ro-RO" b="1" dirty="0"/>
              <a:t>4</a:t>
            </a:r>
            <a:r>
              <a:rPr lang="ro-RO" b="1" smtClean="0"/>
              <a:t>. </a:t>
            </a:r>
            <a:r>
              <a:rPr lang="ro-RO" b="1" dirty="0" smtClean="0"/>
              <a:t>Ateliere de ilustrare de texte narative cu ilustratorul Adrian Barbu</a:t>
            </a:r>
            <a:endParaRPr lang="en-US" b="1" dirty="0"/>
          </a:p>
        </p:txBody>
      </p:sp>
      <p:pic>
        <p:nvPicPr>
          <p:cNvPr id="5122" name="Picture 2" descr="https://scontent.ftsr1-1.fna.fbcdn.net/v/t1.0-9/14184303_10153998990137476_6094835082729371955_n.jpg?oh=14aa6b56ce56e3ab28bf9c6c73a0d5f2&amp;oe=584017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5"/>
            <a:ext cx="5087550" cy="38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Maniera</a:t>
            </a:r>
            <a:r>
              <a:rPr lang="en-US" b="1" dirty="0" smtClean="0"/>
              <a:t> de </a:t>
            </a:r>
            <a:r>
              <a:rPr lang="en-US" b="1" dirty="0" err="1" smtClean="0"/>
              <a:t>organizare</a:t>
            </a:r>
            <a:r>
              <a:rPr lang="en-US" b="1" dirty="0" smtClean="0"/>
              <a:t> a </a:t>
            </a:r>
            <a:r>
              <a:rPr lang="en-US" b="1" dirty="0" err="1" smtClean="0"/>
              <a:t>activit</a:t>
            </a:r>
            <a:r>
              <a:rPr lang="ro-RO" b="1" dirty="0" smtClean="0"/>
              <a:t>ăților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692696"/>
            <a:ext cx="7992888" cy="3240360"/>
          </a:xfrm>
        </p:spPr>
        <p:txBody>
          <a:bodyPr/>
          <a:lstStyle/>
          <a:p>
            <a:pPr algn="just"/>
            <a:r>
              <a:rPr lang="ro-RO" b="1" dirty="0"/>
              <a:t>5</a:t>
            </a:r>
            <a:r>
              <a:rPr lang="ro-RO" b="1" dirty="0" smtClean="0"/>
              <a:t>. Ateliere de tip căutare de comori vizând orientarea turistică la Muzeul de Etnografie </a:t>
            </a:r>
            <a:r>
              <a:rPr lang="ro-RO" b="1" i="1" dirty="0" smtClean="0"/>
              <a:t>Romulus Vuia</a:t>
            </a:r>
            <a:r>
              <a:rPr lang="ro-RO" b="1" dirty="0" smtClean="0"/>
              <a:t>, cu întrebări ce vizau lectura cății Adinei Popescu</a:t>
            </a:r>
            <a:endParaRPr lang="en-US" b="1" dirty="0"/>
          </a:p>
        </p:txBody>
      </p:sp>
      <p:pic>
        <p:nvPicPr>
          <p:cNvPr id="6146" name="Picture 2" descr="https://scontent.ftsr1-1.fna.fbcdn.net/v/t1.0-9/14183854_10153998988862476_8348437179645245583_n.jpg?oh=bae7fd6d9a7d2633b2fb4fdfe43e216c&amp;oe=58483F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Tematica de studiu a fiecărei zile: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883037" cy="4051437"/>
          </a:xfrm>
        </p:spPr>
        <p:txBody>
          <a:bodyPr/>
          <a:lstStyle/>
          <a:p>
            <a:r>
              <a:rPr lang="ro-RO" dirty="0"/>
              <a:t>Ziua </a:t>
            </a:r>
            <a:r>
              <a:rPr lang="ro-RO" b="1" dirty="0"/>
              <a:t>întâi INTRAREA. ÎN CĂUTAREA AUTORULUI </a:t>
            </a:r>
            <a:endParaRPr lang="ro-RO" b="1" dirty="0" smtClean="0"/>
          </a:p>
          <a:p>
            <a:r>
              <a:rPr lang="ro-RO" b="1" dirty="0" smtClean="0"/>
              <a:t>Ziua </a:t>
            </a:r>
            <a:r>
              <a:rPr lang="ro-RO" b="1" dirty="0"/>
              <a:t>a doua ÎN CĂUTAREA PERSONAJULUI </a:t>
            </a:r>
            <a:endParaRPr lang="ro-RO" b="1" dirty="0" smtClean="0"/>
          </a:p>
          <a:p>
            <a:r>
              <a:rPr lang="ro-RO" b="1" dirty="0" smtClean="0"/>
              <a:t>Ziua </a:t>
            </a:r>
            <a:r>
              <a:rPr lang="ro-RO" b="1" dirty="0"/>
              <a:t>a treia  ÎN CĂUTAREA POVEȘTII </a:t>
            </a:r>
            <a:endParaRPr lang="ro-RO" b="1" dirty="0" smtClean="0"/>
          </a:p>
          <a:p>
            <a:r>
              <a:rPr lang="ro-RO" b="1" dirty="0" smtClean="0"/>
              <a:t>Ziua </a:t>
            </a:r>
            <a:r>
              <a:rPr lang="ro-RO" b="1" dirty="0"/>
              <a:t>a patra ÎN CĂUTAREA ATMOSFEREI </a:t>
            </a:r>
            <a:endParaRPr lang="ro-RO" b="1" dirty="0" smtClean="0"/>
          </a:p>
          <a:p>
            <a:r>
              <a:rPr lang="ro-RO" b="1" dirty="0" smtClean="0"/>
              <a:t>Ziua </a:t>
            </a:r>
            <a:r>
              <a:rPr lang="ro-RO" b="1" dirty="0"/>
              <a:t>a cincea IEȘIREA. ÎN CĂUTAREA VOCII/VOCILOR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4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AVANTAJE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725143" cy="4376266"/>
          </a:xfrm>
        </p:spPr>
        <p:txBody>
          <a:bodyPr/>
          <a:lstStyle/>
          <a:p>
            <a:pPr algn="just"/>
            <a:r>
              <a:rPr lang="ro-RO" dirty="0" smtClean="0"/>
              <a:t>1</a:t>
            </a:r>
            <a:r>
              <a:rPr lang="ro-RO" b="1" dirty="0" smtClean="0"/>
              <a:t>. Fiecare copil a fost valorizat: unii și-au citit poveștile, alții au realizat cronica fiecărei zile în imagini, completând-o pe cea în cuvinte a d-nei prof. Cristina Chiprian (echipajul de la Arad), alții au fost numiți fotografii evenimentului etc De asemenea, au fost mediatizați în cadrul posturilor de radio și TV.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25" y="206084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295</TotalTime>
  <Words>375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LECTURIADA 2016  Povești cu vâlve, lupari, spiriduși și alte asemenea făpturi  Cluj – Napoca, 1-5 septembrie 2016</vt:lpstr>
      <vt:lpstr>Faza națională a concursului a eliminat competiția și a fost gândită sub forma unei școli de vară: ȘOLOMANȚA - Școala solomonarilor.</vt:lpstr>
      <vt:lpstr>Maniera de organizare a activităților</vt:lpstr>
      <vt:lpstr>Maniera de organizare a activităților</vt:lpstr>
      <vt:lpstr>Maniera de organizare a activităților</vt:lpstr>
      <vt:lpstr>Maniera de organizare a activităților</vt:lpstr>
      <vt:lpstr>Maniera de organizare a activităților</vt:lpstr>
      <vt:lpstr>Tematica de studiu a fiecărei zile:</vt:lpstr>
      <vt:lpstr>AVANTAJE</vt:lpstr>
      <vt:lpstr>AVANTAJE</vt:lpstr>
      <vt:lpstr>AVANTAJE</vt:lpstr>
      <vt:lpstr>Cine se poate înscrie la LECTURIADA 2017?</vt:lpstr>
      <vt:lpstr>Mai multe informații: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LECTURIADA 2016</dc:title>
  <dc:creator>Circa-Chirila Camelia Adriana</dc:creator>
  <cp:lastModifiedBy>Circa-Chirila Camelia Adriana</cp:lastModifiedBy>
  <cp:revision>10</cp:revision>
  <dcterms:created xsi:type="dcterms:W3CDTF">2016-09-07T15:54:17Z</dcterms:created>
  <dcterms:modified xsi:type="dcterms:W3CDTF">2016-09-09T12:14:20Z</dcterms:modified>
</cp:coreProperties>
</file>